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70" r:id="rId3"/>
    <p:sldId id="271" r:id="rId4"/>
    <p:sldId id="275" r:id="rId5"/>
    <p:sldId id="272" r:id="rId6"/>
    <p:sldId id="259" r:id="rId7"/>
    <p:sldId id="262" r:id="rId8"/>
    <p:sldId id="264" r:id="rId9"/>
    <p:sldId id="260" r:id="rId10"/>
    <p:sldId id="273" r:id="rId11"/>
    <p:sldId id="261" r:id="rId12"/>
    <p:sldId id="265" r:id="rId13"/>
    <p:sldId id="274" r:id="rId14"/>
    <p:sldId id="258" r:id="rId15"/>
    <p:sldId id="263" r:id="rId16"/>
    <p:sldId id="276" r:id="rId17"/>
    <p:sldId id="266"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ali Pandey" initials="AP" lastIdx="63" clrIdx="0">
    <p:extLst>
      <p:ext uri="{19B8F6BF-5375-455C-9EA6-DF929625EA0E}">
        <p15:presenceInfo xmlns:p15="http://schemas.microsoft.com/office/powerpoint/2012/main" userId="4c8c4ca63d260b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4" autoAdjust="0"/>
    <p:restoredTop sz="86417" autoAdjust="0"/>
  </p:normalViewPr>
  <p:slideViewPr>
    <p:cSldViewPr snapToGrid="0">
      <p:cViewPr varScale="1">
        <p:scale>
          <a:sx n="60" d="100"/>
          <a:sy n="60" d="100"/>
        </p:scale>
        <p:origin x="38" y="403"/>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2T15:50:06.045" idx="38">
    <p:pos x="10" y="10"/>
    <p:text>i gotchu</p:text>
    <p:extLst>
      <p:ext uri="{C676402C-5697-4E1C-873F-D02D1690AC5C}">
        <p15:threadingInfo xmlns:p15="http://schemas.microsoft.com/office/powerpoint/2012/main" timeZoneBias="300"/>
      </p:ext>
    </p:extLst>
  </p:cm>
  <p:cm authorId="1" dt="2016-11-12T15:54:56.553" idx="46">
    <p:pos x="106" y="106"/>
    <p:text>need personal statement and reseearch strategy</p:text>
    <p:extLst>
      <p:ext uri="{C676402C-5697-4E1C-873F-D02D1690AC5C}">
        <p15:threadingInfo xmlns:p15="http://schemas.microsoft.com/office/powerpoint/2012/main" timeZoneBias="300"/>
      </p:ext>
    </p:extLst>
  </p:cm>
  <p:cm authorId="1" dt="2016-11-12T15:55:24.307" idx="47">
    <p:pos x="106" y="202"/>
    <p:text>next slide about research strategy</p:text>
    <p:extLst>
      <p:ext uri="{C676402C-5697-4E1C-873F-D02D1690AC5C}">
        <p15:threadingInfo xmlns:p15="http://schemas.microsoft.com/office/powerpoint/2012/main" timeZoneBias="300">
          <p15:parentCm authorId="1" idx="46"/>
        </p15:threadingInfo>
      </p:ext>
    </p:extLst>
  </p:cm>
  <p:cm authorId="1" dt="2016-11-12T15:55:50.843" idx="48">
    <p:pos x="106" y="298"/>
    <p:text/>
    <p:extLst mod="1">
      <p:ext uri="{C676402C-5697-4E1C-873F-D02D1690AC5C}">
        <p15:threadingInfo xmlns:p15="http://schemas.microsoft.com/office/powerpoint/2012/main" timeZoneBias="300">
          <p15:parentCm authorId="1" idx="46"/>
        </p15:threadingInfo>
      </p:ext>
    </p:extLst>
  </p:cm>
  <p:cm authorId="1" dt="2016-11-12T15:55:59.140" idx="49">
    <p:pos x="106" y="394"/>
    <p:text>i do epo - show them an example</p:text>
    <p:extLst>
      <p:ext uri="{C676402C-5697-4E1C-873F-D02D1690AC5C}">
        <p15:threadingInfo xmlns:p15="http://schemas.microsoft.com/office/powerpoint/2012/main" timeZoneBias="300">
          <p15:parentCm authorId="1" idx="46"/>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3C389-D9B0-4A07-83E4-A8E6BE916915}"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8C9E3-8AFC-4B07-9C08-7E1E52767DE6}" type="slidenum">
              <a:rPr lang="en-US" smtClean="0"/>
              <a:t>‹#›</a:t>
            </a:fld>
            <a:endParaRPr lang="en-US"/>
          </a:p>
        </p:txBody>
      </p:sp>
    </p:spTree>
    <p:extLst>
      <p:ext uri="{BB962C8B-B14F-4D97-AF65-F5344CB8AC3E}">
        <p14:creationId xmlns:p14="http://schemas.microsoft.com/office/powerpoint/2010/main" val="58781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that they should also check to see what extra things they might need for their program or </a:t>
            </a:r>
            <a:r>
              <a:rPr lang="en-US" dirty="0" err="1"/>
              <a:t>schol</a:t>
            </a:r>
            <a:r>
              <a:rPr lang="en-US" dirty="0"/>
              <a:t> (</a:t>
            </a:r>
            <a:r>
              <a:rPr lang="en-US" dirty="0" err="1"/>
              <a:t>ie</a:t>
            </a:r>
            <a:r>
              <a:rPr lang="en-US" dirty="0"/>
              <a:t>. some schools want </a:t>
            </a:r>
            <a:r>
              <a:rPr lang="en-US" dirty="0" err="1"/>
              <a:t>gre</a:t>
            </a:r>
            <a:r>
              <a:rPr lang="en-US" dirty="0"/>
              <a:t> subject tests - so you have to plan for that in advance)</a:t>
            </a:r>
            <a:endParaRPr lang="en-US" dirty="0"/>
          </a:p>
        </p:txBody>
      </p:sp>
      <p:sp>
        <p:nvSpPr>
          <p:cNvPr id="4" name="Slide Number Placeholder 3"/>
          <p:cNvSpPr>
            <a:spLocks noGrp="1"/>
          </p:cNvSpPr>
          <p:nvPr>
            <p:ph type="sldNum" sz="quarter" idx="10"/>
          </p:nvPr>
        </p:nvSpPr>
        <p:spPr/>
        <p:txBody>
          <a:bodyPr/>
          <a:lstStyle/>
          <a:p>
            <a:fld id="{9888C9E3-8AFC-4B07-9C08-7E1E52767DE6}" type="slidenum">
              <a:rPr lang="en-US" smtClean="0"/>
              <a:t>6</a:t>
            </a:fld>
            <a:endParaRPr lang="en-US"/>
          </a:p>
        </p:txBody>
      </p:sp>
    </p:spTree>
    <p:extLst>
      <p:ext uri="{BB962C8B-B14F-4D97-AF65-F5344CB8AC3E}">
        <p14:creationId xmlns:p14="http://schemas.microsoft.com/office/powerpoint/2010/main" val="350224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have the feel of a science article because there are scientists reading it but not so specific that a scientist in another field can't understand (</a:t>
            </a:r>
            <a:r>
              <a:rPr lang="en-US" dirty="0" err="1"/>
              <a:t>ie</a:t>
            </a:r>
            <a:r>
              <a:rPr lang="en-US" dirty="0"/>
              <a:t>. scaffold protein ok, miniCBP not) - that's about me</a:t>
            </a:r>
            <a:endParaRPr lang="en-US" dirty="0"/>
          </a:p>
        </p:txBody>
      </p:sp>
      <p:sp>
        <p:nvSpPr>
          <p:cNvPr id="4" name="Slide Number Placeholder 3"/>
          <p:cNvSpPr>
            <a:spLocks noGrp="1"/>
          </p:cNvSpPr>
          <p:nvPr>
            <p:ph type="sldNum" sz="quarter" idx="10"/>
          </p:nvPr>
        </p:nvSpPr>
        <p:spPr/>
        <p:txBody>
          <a:bodyPr/>
          <a:lstStyle/>
          <a:p>
            <a:fld id="{9888C9E3-8AFC-4B07-9C08-7E1E52767DE6}" type="slidenum">
              <a:rPr lang="en-US" smtClean="0"/>
              <a:t>8</a:t>
            </a:fld>
            <a:endParaRPr lang="en-US"/>
          </a:p>
        </p:txBody>
      </p:sp>
    </p:spTree>
    <p:extLst>
      <p:ext uri="{BB962C8B-B14F-4D97-AF65-F5344CB8AC3E}">
        <p14:creationId xmlns:p14="http://schemas.microsoft.com/office/powerpoint/2010/main" val="188145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relevant lab skills (</a:t>
            </a:r>
            <a:r>
              <a:rPr lang="en-US" dirty="0" err="1"/>
              <a:t>pcr</a:t>
            </a:r>
            <a:r>
              <a:rPr lang="en-US" dirty="0"/>
              <a:t>, titrations, </a:t>
            </a:r>
            <a:r>
              <a:rPr lang="en-US" dirty="0" err="1"/>
              <a:t>elisa</a:t>
            </a:r>
            <a:r>
              <a:rPr lang="en-US" dirty="0"/>
              <a:t>, gel electro, </a:t>
            </a:r>
            <a:r>
              <a:rPr lang="en-US" dirty="0" err="1"/>
              <a:t>sds</a:t>
            </a:r>
            <a:r>
              <a:rPr lang="en-US" dirty="0"/>
              <a:t>, western/southern blotting, chip, etc.)</a:t>
            </a:r>
            <a:endParaRPr lang="en-US" dirty="0"/>
          </a:p>
        </p:txBody>
      </p:sp>
      <p:sp>
        <p:nvSpPr>
          <p:cNvPr id="4" name="Slide Number Placeholder 3"/>
          <p:cNvSpPr>
            <a:spLocks noGrp="1"/>
          </p:cNvSpPr>
          <p:nvPr>
            <p:ph type="sldNum" sz="quarter" idx="10"/>
          </p:nvPr>
        </p:nvSpPr>
        <p:spPr/>
        <p:txBody>
          <a:bodyPr/>
          <a:lstStyle/>
          <a:p>
            <a:fld id="{9888C9E3-8AFC-4B07-9C08-7E1E52767DE6}" type="slidenum">
              <a:rPr lang="en-US" smtClean="0"/>
              <a:t>12</a:t>
            </a:fld>
            <a:endParaRPr lang="en-US"/>
          </a:p>
        </p:txBody>
      </p:sp>
    </p:spTree>
    <p:extLst>
      <p:ext uri="{BB962C8B-B14F-4D97-AF65-F5344CB8AC3E}">
        <p14:creationId xmlns:p14="http://schemas.microsoft.com/office/powerpoint/2010/main" val="209229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but not </a:t>
            </a:r>
            <a:r>
              <a:rPr lang="en-US" dirty="0" err="1"/>
              <a:t>neccessary</a:t>
            </a:r>
            <a:r>
              <a:rPr lang="en-US" dirty="0"/>
              <a:t>, but strongly encouraged</a:t>
            </a:r>
          </a:p>
          <a:p>
            <a:r>
              <a:rPr lang="en-US" dirty="0"/>
              <a:t>explain why - </a:t>
            </a:r>
            <a:r>
              <a:rPr lang="en-US" dirty="0" err="1"/>
              <a:t>cuz</a:t>
            </a:r>
            <a:r>
              <a:rPr lang="en-US" dirty="0"/>
              <a:t> it gives you an </a:t>
            </a:r>
            <a:r>
              <a:rPr lang="en-US" dirty="0" err="1"/>
              <a:t>opp</a:t>
            </a:r>
            <a:r>
              <a:rPr lang="en-US" dirty="0"/>
              <a:t> to showcase your work as well as shows grad schools you can talk about your research (v. imp)</a:t>
            </a:r>
          </a:p>
          <a:p>
            <a:endParaRPr lang="en-US" dirty="0"/>
          </a:p>
          <a:p>
            <a:r>
              <a:rPr lang="en-US" dirty="0"/>
              <a:t>you have to submit an abstract (something that is necessary to poster presentations - can be judged and/or not judged)</a:t>
            </a:r>
          </a:p>
        </p:txBody>
      </p:sp>
      <p:sp>
        <p:nvSpPr>
          <p:cNvPr id="4" name="Slide Number Placeholder 3"/>
          <p:cNvSpPr>
            <a:spLocks noGrp="1"/>
          </p:cNvSpPr>
          <p:nvPr>
            <p:ph type="sldNum" sz="quarter" idx="10"/>
          </p:nvPr>
        </p:nvSpPr>
        <p:spPr/>
        <p:txBody>
          <a:bodyPr/>
          <a:lstStyle/>
          <a:p>
            <a:fld id="{9888C9E3-8AFC-4B07-9C08-7E1E52767DE6}" type="slidenum">
              <a:rPr lang="en-US" smtClean="0"/>
              <a:t>14</a:t>
            </a:fld>
            <a:endParaRPr lang="en-US"/>
          </a:p>
        </p:txBody>
      </p:sp>
    </p:spTree>
    <p:extLst>
      <p:ext uri="{BB962C8B-B14F-4D97-AF65-F5344CB8AC3E}">
        <p14:creationId xmlns:p14="http://schemas.microsoft.com/office/powerpoint/2010/main" val="187480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journals to interest - there is usually a question waiting to be answered - so much we don't know</a:t>
            </a:r>
            <a:endParaRPr lang="en-US" dirty="0"/>
          </a:p>
        </p:txBody>
      </p:sp>
      <p:sp>
        <p:nvSpPr>
          <p:cNvPr id="4" name="Slide Number Placeholder 3"/>
          <p:cNvSpPr>
            <a:spLocks noGrp="1"/>
          </p:cNvSpPr>
          <p:nvPr>
            <p:ph type="sldNum" sz="quarter" idx="10"/>
          </p:nvPr>
        </p:nvSpPr>
        <p:spPr/>
        <p:txBody>
          <a:bodyPr/>
          <a:lstStyle/>
          <a:p>
            <a:fld id="{9888C9E3-8AFC-4B07-9C08-7E1E52767DE6}" type="slidenum">
              <a:rPr lang="en-US" smtClean="0"/>
              <a:t>16</a:t>
            </a:fld>
            <a:endParaRPr lang="en-US"/>
          </a:p>
        </p:txBody>
      </p:sp>
    </p:spTree>
    <p:extLst>
      <p:ext uri="{BB962C8B-B14F-4D97-AF65-F5344CB8AC3E}">
        <p14:creationId xmlns:p14="http://schemas.microsoft.com/office/powerpoint/2010/main" val="276588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1 </a:t>
            </a:r>
            <a:r>
              <a:rPr lang="en-US" dirty="0" err="1"/>
              <a:t>december</a:t>
            </a:r>
            <a:r>
              <a:rPr lang="en-US" dirty="0"/>
              <a:t>, or 15th of </a:t>
            </a:r>
            <a:r>
              <a:rPr lang="en-US" dirty="0" err="1"/>
              <a:t>december</a:t>
            </a:r>
            <a:r>
              <a:rPr lang="en-US" dirty="0"/>
              <a:t> (Each program is diff, some even </a:t>
            </a:r>
            <a:r>
              <a:rPr lang="en-US" dirty="0" err="1"/>
              <a:t>jan</a:t>
            </a:r>
            <a:r>
              <a:rPr lang="en-US" dirty="0"/>
              <a:t>)</a:t>
            </a:r>
            <a:endParaRPr lang="en-US" dirty="0"/>
          </a:p>
        </p:txBody>
      </p:sp>
      <p:sp>
        <p:nvSpPr>
          <p:cNvPr id="4" name="Slide Number Placeholder 3"/>
          <p:cNvSpPr>
            <a:spLocks noGrp="1"/>
          </p:cNvSpPr>
          <p:nvPr>
            <p:ph type="sldNum" sz="quarter" idx="10"/>
          </p:nvPr>
        </p:nvSpPr>
        <p:spPr/>
        <p:txBody>
          <a:bodyPr/>
          <a:lstStyle/>
          <a:p>
            <a:fld id="{9888C9E3-8AFC-4B07-9C08-7E1E52767DE6}" type="slidenum">
              <a:rPr lang="en-US" smtClean="0"/>
              <a:t>17</a:t>
            </a:fld>
            <a:endParaRPr lang="en-US"/>
          </a:p>
        </p:txBody>
      </p:sp>
    </p:spTree>
    <p:extLst>
      <p:ext uri="{BB962C8B-B14F-4D97-AF65-F5344CB8AC3E}">
        <p14:creationId xmlns:p14="http://schemas.microsoft.com/office/powerpoint/2010/main" val="409354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11/14/2016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11/14/2016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11/14/2016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11/14/2016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11/14/2016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11/14/2016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ts.org/g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ts.org/gre/subject/abou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manda.stupakevich@umb.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mb.edu/academics/csm/biology/beyond_the_classroom/initiative_for_maximizing_student_development" TargetMode="External"/><Relationship Id="rId7" Type="http://schemas.openxmlformats.org/officeDocument/2006/relationships/hyperlink" Target="https://www.asbmb.org/meeting201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umb.edu/news/detail/umass_boston_hosts_society_for_chicanos_hispanics_and_native_americans_in_s" TargetMode="External"/><Relationship Id="rId5" Type="http://schemas.openxmlformats.org/officeDocument/2006/relationships/hyperlink" Target="https://www.umb.edu/academics/csm/student_success_center/beyond_the_classroom/mcnair" TargetMode="External"/><Relationship Id="rId4" Type="http://schemas.openxmlformats.org/officeDocument/2006/relationships/hyperlink" Target="https://www.umb.edu/academics/csm/biology/beyond_the_classroom/research_experiences_for_undergraduat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orms.umb.edu/sgo-urf" TargetMode="External"/><Relationship Id="rId2" Type="http://schemas.openxmlformats.org/officeDocument/2006/relationships/hyperlink" Target="https://www.umb.edu/u54"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umb.edu/news_events_media/events/student_success_fellowship_fall_symposiu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sfgrfp.org/applicants/application_compon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anofigenzyme.com/careers/job-search/opportunities-for-students.aspx" TargetMode="External"/><Relationship Id="rId2" Type="http://schemas.openxmlformats.org/officeDocument/2006/relationships/hyperlink" Target="https://www.nibr.com/careers/students-scholars" TargetMode="External"/><Relationship Id="rId1" Type="http://schemas.openxmlformats.org/officeDocument/2006/relationships/slideLayout" Target="../slideLayouts/slideLayout2.xml"/><Relationship Id="rId4" Type="http://schemas.openxmlformats.org/officeDocument/2006/relationships/hyperlink" Target="http://pfizercareers.com/student-program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Apply to Graduate School</a:t>
            </a:r>
          </a:p>
        </p:txBody>
      </p:sp>
      <p:sp>
        <p:nvSpPr>
          <p:cNvPr id="3" name="Subtitle 2"/>
          <p:cNvSpPr>
            <a:spLocks noGrp="1"/>
          </p:cNvSpPr>
          <p:nvPr>
            <p:ph type="subTitle" idx="1"/>
          </p:nvPr>
        </p:nvSpPr>
        <p:spPr/>
        <p:txBody>
          <a:bodyPr/>
          <a:lstStyle/>
          <a:p>
            <a:r>
              <a:rPr lang="en-US" dirty="0"/>
              <a:t>A presentation by Heena Gandevia &amp; Anjali Pandey</a:t>
            </a:r>
          </a:p>
        </p:txBody>
      </p:sp>
    </p:spTree>
    <p:extLst>
      <p:ext uri="{BB962C8B-B14F-4D97-AF65-F5344CB8AC3E}">
        <p14:creationId xmlns:p14="http://schemas.microsoft.com/office/powerpoint/2010/main" val="13877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 GRE’s Breakdown </a:t>
            </a:r>
          </a:p>
        </p:txBody>
      </p:sp>
      <p:sp>
        <p:nvSpPr>
          <p:cNvPr id="3" name="Content Placeholder 2"/>
          <p:cNvSpPr>
            <a:spLocks noGrp="1"/>
          </p:cNvSpPr>
          <p:nvPr>
            <p:ph idx="1"/>
          </p:nvPr>
        </p:nvSpPr>
        <p:spPr/>
        <p:txBody>
          <a:bodyPr>
            <a:normAutofit fontScale="92500" lnSpcReduction="20000"/>
          </a:bodyPr>
          <a:lstStyle/>
          <a:p>
            <a:r>
              <a:rPr lang="en-US" dirty="0"/>
              <a:t>3 sections</a:t>
            </a:r>
          </a:p>
          <a:p>
            <a:pPr lvl="1"/>
            <a:r>
              <a:rPr lang="en-US" dirty="0"/>
              <a:t>Analytical Writing: 2 essays, 30 mins each</a:t>
            </a:r>
          </a:p>
          <a:p>
            <a:pPr lvl="2"/>
            <a:r>
              <a:rPr lang="en-US" dirty="0"/>
              <a:t>Argument essay, Issue essay</a:t>
            </a:r>
          </a:p>
          <a:p>
            <a:pPr lvl="1"/>
            <a:r>
              <a:rPr lang="en-US" dirty="0"/>
              <a:t>Verbal Reasoning: 2 sections, 20 ?’s each, 30 mins each</a:t>
            </a:r>
          </a:p>
          <a:p>
            <a:pPr lvl="2"/>
            <a:r>
              <a:rPr lang="en-US" dirty="0"/>
              <a:t>Sentence equivalence, text completion, reading comprehension</a:t>
            </a:r>
          </a:p>
          <a:p>
            <a:pPr lvl="1"/>
            <a:r>
              <a:rPr lang="en-US" dirty="0"/>
              <a:t>Quantitative Reasoning: 2 sections, 20 ?’s each, 35 mins each</a:t>
            </a:r>
          </a:p>
          <a:p>
            <a:pPr lvl="2"/>
            <a:r>
              <a:rPr lang="en-US" dirty="0"/>
              <a:t>Quantitative comparisons and problem solving</a:t>
            </a:r>
          </a:p>
          <a:p>
            <a:r>
              <a:rPr lang="en-US" dirty="0"/>
              <a:t>Score: 130-170 for verbal and math. 0-6 for essays</a:t>
            </a:r>
          </a:p>
          <a:p>
            <a:r>
              <a:rPr lang="en-US" dirty="0"/>
              <a:t>Grad schools look at percentiles</a:t>
            </a:r>
          </a:p>
          <a:p>
            <a:pPr lvl="2"/>
            <a:r>
              <a:rPr lang="en-US" dirty="0">
                <a:hlinkClick r:id="rId2"/>
              </a:rPr>
              <a:t>https://www.ets.org/gre</a:t>
            </a:r>
            <a:endParaRPr lang="en-US" dirty="0"/>
          </a:p>
          <a:p>
            <a:pPr lvl="2"/>
            <a:endParaRPr lang="en-US" dirty="0"/>
          </a:p>
          <a:p>
            <a:pPr lvl="1"/>
            <a:endParaRPr lang="en-US" dirty="0"/>
          </a:p>
        </p:txBody>
      </p:sp>
    </p:spTree>
    <p:extLst>
      <p:ext uri="{BB962C8B-B14F-4D97-AF65-F5344CB8AC3E}">
        <p14:creationId xmlns:p14="http://schemas.microsoft.com/office/powerpoint/2010/main" val="232826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5b. Subject GRE</a:t>
            </a:r>
          </a:p>
        </p:txBody>
      </p:sp>
      <p:sp>
        <p:nvSpPr>
          <p:cNvPr id="3" name="Content Placeholder 2"/>
          <p:cNvSpPr>
            <a:spLocks noGrp="1"/>
          </p:cNvSpPr>
          <p:nvPr>
            <p:ph idx="1"/>
          </p:nvPr>
        </p:nvSpPr>
        <p:spPr/>
        <p:txBody>
          <a:bodyPr/>
          <a:lstStyle/>
          <a:p>
            <a:r>
              <a:rPr lang="en-US" dirty="0"/>
              <a:t>Biology/ Biochemistry / Chemistry/ Math/ Physics</a:t>
            </a:r>
          </a:p>
          <a:p>
            <a:pPr lvl="1"/>
            <a:r>
              <a:rPr lang="en-US" dirty="0">
                <a:hlinkClick r:id="rId2"/>
              </a:rPr>
              <a:t>https://www.ets.org/gre/subject/about/</a:t>
            </a:r>
            <a:endParaRPr lang="en-US" dirty="0"/>
          </a:p>
          <a:p>
            <a:endParaRPr lang="en-US" dirty="0"/>
          </a:p>
        </p:txBody>
      </p:sp>
      <p:pic>
        <p:nvPicPr>
          <p:cNvPr id="4" name="Picture 3"/>
          <p:cNvPicPr>
            <a:picLocks noChangeAspect="1"/>
          </p:cNvPicPr>
          <p:nvPr/>
        </p:nvPicPr>
        <p:blipFill>
          <a:blip r:embed="rId3"/>
          <a:stretch>
            <a:fillRect/>
          </a:stretch>
        </p:blipFill>
        <p:spPr>
          <a:xfrm>
            <a:off x="3664483" y="3326734"/>
            <a:ext cx="6115364" cy="2851297"/>
          </a:xfrm>
          <a:prstGeom prst="rect">
            <a:avLst/>
          </a:prstGeom>
        </p:spPr>
      </p:pic>
    </p:spTree>
    <p:extLst>
      <p:ext uri="{BB962C8B-B14F-4D97-AF65-F5344CB8AC3E}">
        <p14:creationId xmlns:p14="http://schemas.microsoft.com/office/powerpoint/2010/main" val="65251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Resume</a:t>
            </a:r>
          </a:p>
        </p:txBody>
      </p:sp>
      <p:sp>
        <p:nvSpPr>
          <p:cNvPr id="3" name="Content Placeholder 2"/>
          <p:cNvSpPr>
            <a:spLocks noGrp="1"/>
          </p:cNvSpPr>
          <p:nvPr>
            <p:ph idx="1"/>
          </p:nvPr>
        </p:nvSpPr>
        <p:spPr/>
        <p:txBody>
          <a:bodyPr>
            <a:normAutofit fontScale="92500" lnSpcReduction="20000"/>
          </a:bodyPr>
          <a:lstStyle/>
          <a:p>
            <a:r>
              <a:rPr lang="en-US" dirty="0"/>
              <a:t>One page</a:t>
            </a:r>
          </a:p>
          <a:p>
            <a:r>
              <a:rPr lang="en-US" dirty="0"/>
              <a:t>The skills you have (Relevant to labs)</a:t>
            </a:r>
          </a:p>
          <a:p>
            <a:r>
              <a:rPr lang="en-US" dirty="0"/>
              <a:t>Lab experience, work experience</a:t>
            </a:r>
          </a:p>
          <a:p>
            <a:r>
              <a:rPr lang="en-US" dirty="0"/>
              <a:t>Extra-curricular activities (ASBMB especially outreach!!!!)</a:t>
            </a:r>
          </a:p>
          <a:p>
            <a:r>
              <a:rPr lang="en-US" dirty="0"/>
              <a:t>Specific skills you have</a:t>
            </a:r>
          </a:p>
          <a:p>
            <a:r>
              <a:rPr lang="en-US" dirty="0"/>
              <a:t>Get it checked by career services </a:t>
            </a:r>
          </a:p>
          <a:p>
            <a:pPr lvl="1"/>
            <a:r>
              <a:rPr lang="en-US" dirty="0"/>
              <a:t>Amanda </a:t>
            </a:r>
            <a:r>
              <a:rPr lang="en-US" dirty="0" err="1"/>
              <a:t>Stupakevich</a:t>
            </a:r>
            <a:endParaRPr lang="en-US" dirty="0"/>
          </a:p>
          <a:p>
            <a:pPr lvl="1"/>
            <a:r>
              <a:rPr lang="en-US" dirty="0">
                <a:hlinkClick r:id="rId3"/>
              </a:rPr>
              <a:t>amanda.stupakevich@umb.edu</a:t>
            </a:r>
            <a:endParaRPr lang="en-US" dirty="0"/>
          </a:p>
          <a:p>
            <a:pPr lvl="1"/>
            <a:r>
              <a:rPr lang="en-US" dirty="0"/>
              <a:t>CC 1300</a:t>
            </a:r>
          </a:p>
          <a:p>
            <a:pPr lvl="1"/>
            <a:r>
              <a:rPr lang="en-US" dirty="0"/>
              <a:t>617-287-5519</a:t>
            </a:r>
          </a:p>
        </p:txBody>
      </p:sp>
    </p:spTree>
    <p:extLst>
      <p:ext uri="{BB962C8B-B14F-4D97-AF65-F5344CB8AC3E}">
        <p14:creationId xmlns:p14="http://schemas.microsoft.com/office/powerpoint/2010/main" val="340935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Publications</a:t>
            </a:r>
          </a:p>
        </p:txBody>
      </p:sp>
      <p:sp>
        <p:nvSpPr>
          <p:cNvPr id="3" name="Content Placeholder 2"/>
          <p:cNvSpPr>
            <a:spLocks noGrp="1"/>
          </p:cNvSpPr>
          <p:nvPr>
            <p:ph idx="1"/>
          </p:nvPr>
        </p:nvSpPr>
        <p:spPr/>
        <p:txBody>
          <a:bodyPr/>
          <a:lstStyle/>
          <a:p>
            <a:r>
              <a:rPr lang="en-US" dirty="0"/>
              <a:t>If you work in a lab long enough, you can get published</a:t>
            </a:r>
          </a:p>
          <a:p>
            <a:r>
              <a:rPr lang="en-US" dirty="0"/>
              <a:t>BUT, it is not a disqualifying criterion</a:t>
            </a:r>
          </a:p>
          <a:p>
            <a:pPr lvl="1"/>
            <a:r>
              <a:rPr lang="en-US" dirty="0"/>
              <a:t>Should still apply!</a:t>
            </a:r>
          </a:p>
          <a:p>
            <a:r>
              <a:rPr lang="en-US" dirty="0"/>
              <a:t>If you do publish, make sure you upload a copy of your article for graduate programs to review</a:t>
            </a:r>
          </a:p>
        </p:txBody>
      </p:sp>
    </p:spTree>
    <p:extLst>
      <p:ext uri="{BB962C8B-B14F-4D97-AF65-F5344CB8AC3E}">
        <p14:creationId xmlns:p14="http://schemas.microsoft.com/office/powerpoint/2010/main" val="26471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Poster Presentations</a:t>
            </a:r>
          </a:p>
        </p:txBody>
      </p:sp>
      <p:sp>
        <p:nvSpPr>
          <p:cNvPr id="3" name="Content Placeholder 2"/>
          <p:cNvSpPr>
            <a:spLocks noGrp="1"/>
          </p:cNvSpPr>
          <p:nvPr>
            <p:ph idx="1"/>
          </p:nvPr>
        </p:nvSpPr>
        <p:spPr/>
        <p:txBody>
          <a:bodyPr>
            <a:normAutofit fontScale="85000" lnSpcReduction="20000"/>
          </a:bodyPr>
          <a:lstStyle/>
          <a:p>
            <a:r>
              <a:rPr lang="en-US" dirty="0"/>
              <a:t>IMSD- </a:t>
            </a:r>
            <a:r>
              <a:rPr lang="en-US" dirty="0">
                <a:hlinkClick r:id="rId3"/>
              </a:rPr>
              <a:t>https://www.umb.edu/academics/csm/biology/beyond_the_classroom/initiative_for_maximizing_student_development</a:t>
            </a:r>
            <a:endParaRPr lang="en-US" dirty="0"/>
          </a:p>
          <a:p>
            <a:r>
              <a:rPr lang="en-US" dirty="0"/>
              <a:t>REU- </a:t>
            </a:r>
            <a:r>
              <a:rPr lang="en-US" dirty="0">
                <a:hlinkClick r:id="rId4"/>
              </a:rPr>
              <a:t>https://www.umb.edu/academics/csm/biology/beyond_the_classroom/research_experiences_for_undergraduates</a:t>
            </a:r>
            <a:endParaRPr lang="en-US" dirty="0"/>
          </a:p>
          <a:p>
            <a:r>
              <a:rPr lang="en-US" dirty="0"/>
              <a:t>McNair- </a:t>
            </a:r>
            <a:r>
              <a:rPr lang="en-US" dirty="0">
                <a:hlinkClick r:id="rId5"/>
              </a:rPr>
              <a:t>https://www.umb.edu/academics/csm/student_success_center/beyond_the_classroom/mcnair</a:t>
            </a:r>
            <a:endParaRPr lang="en-US" dirty="0"/>
          </a:p>
          <a:p>
            <a:r>
              <a:rPr lang="en-US" dirty="0"/>
              <a:t>SACNAS- </a:t>
            </a:r>
            <a:r>
              <a:rPr lang="en-US" dirty="0">
                <a:hlinkClick r:id="rId6"/>
              </a:rPr>
              <a:t>https://www.umb.edu/news/detail/umass_boston_hosts_society_for_chicanos_hispanics_and_native_americans_in_s</a:t>
            </a:r>
            <a:endParaRPr lang="en-US" dirty="0"/>
          </a:p>
          <a:p>
            <a:r>
              <a:rPr lang="en-US" dirty="0"/>
              <a:t>ASBMB regional/ national conference- </a:t>
            </a:r>
            <a:r>
              <a:rPr lang="en-US" dirty="0">
                <a:hlinkClick r:id="rId7"/>
              </a:rPr>
              <a:t>https://www.asbmb.org/meeting2017/</a:t>
            </a:r>
            <a:endParaRPr lang="en-US" dirty="0"/>
          </a:p>
        </p:txBody>
      </p:sp>
    </p:spTree>
    <p:extLst>
      <p:ext uri="{BB962C8B-B14F-4D97-AF65-F5344CB8AC3E}">
        <p14:creationId xmlns:p14="http://schemas.microsoft.com/office/powerpoint/2010/main" val="267898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 Fellowships</a:t>
            </a:r>
          </a:p>
        </p:txBody>
      </p:sp>
      <p:sp>
        <p:nvSpPr>
          <p:cNvPr id="3" name="Content Placeholder 2"/>
          <p:cNvSpPr>
            <a:spLocks noGrp="1"/>
          </p:cNvSpPr>
          <p:nvPr>
            <p:ph idx="1"/>
          </p:nvPr>
        </p:nvSpPr>
        <p:spPr/>
        <p:txBody>
          <a:bodyPr/>
          <a:lstStyle/>
          <a:p>
            <a:r>
              <a:rPr lang="en-US" dirty="0"/>
              <a:t>U54- </a:t>
            </a:r>
            <a:r>
              <a:rPr lang="en-US" dirty="0">
                <a:hlinkClick r:id="rId2"/>
              </a:rPr>
              <a:t>https://www.umb.edu/u54</a:t>
            </a:r>
            <a:endParaRPr lang="en-US" dirty="0"/>
          </a:p>
          <a:p>
            <a:r>
              <a:rPr lang="en-US" dirty="0"/>
              <a:t>Genzyme/oracle- </a:t>
            </a:r>
            <a:r>
              <a:rPr lang="en-US" dirty="0">
                <a:hlinkClick r:id="rId3"/>
              </a:rPr>
              <a:t>https://forms.umb.edu/sgo-urf</a:t>
            </a:r>
            <a:endParaRPr lang="en-US" dirty="0"/>
          </a:p>
          <a:p>
            <a:r>
              <a:rPr lang="en-US" dirty="0"/>
              <a:t>BSSF-</a:t>
            </a:r>
            <a:r>
              <a:rPr lang="en-US" dirty="0">
                <a:hlinkClick r:id="rId4"/>
              </a:rPr>
              <a:t>https://www.umb.edu/news_events_media/events/student_success_fellowship_fall_symposium</a:t>
            </a:r>
            <a:endParaRPr lang="en-US" dirty="0"/>
          </a:p>
          <a:p>
            <a:endParaRPr lang="en-US" dirty="0"/>
          </a:p>
        </p:txBody>
      </p:sp>
    </p:spTree>
    <p:extLst>
      <p:ext uri="{BB962C8B-B14F-4D97-AF65-F5344CB8AC3E}">
        <p14:creationId xmlns:p14="http://schemas.microsoft.com/office/powerpoint/2010/main" val="164478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8b. Pre-doctoral Fellowships</a:t>
            </a:r>
          </a:p>
        </p:txBody>
      </p:sp>
      <p:sp>
        <p:nvSpPr>
          <p:cNvPr id="3" name="Content Placeholder 2"/>
          <p:cNvSpPr>
            <a:spLocks noGrp="1"/>
          </p:cNvSpPr>
          <p:nvPr>
            <p:ph idx="1"/>
          </p:nvPr>
        </p:nvSpPr>
        <p:spPr/>
        <p:txBody>
          <a:bodyPr>
            <a:normAutofit fontScale="85000" lnSpcReduction="20000"/>
          </a:bodyPr>
          <a:lstStyle/>
          <a:p>
            <a:r>
              <a:rPr lang="en-US" dirty="0"/>
              <a:t>Pre-doctoral fellowships are stipend grants for doctoral programs</a:t>
            </a:r>
          </a:p>
          <a:p>
            <a:pPr lvl="1"/>
            <a:r>
              <a:rPr lang="en-US" dirty="0"/>
              <a:t>NSF, Google’s Women Scholarship, Gates Millennium Scholars</a:t>
            </a:r>
          </a:p>
          <a:p>
            <a:pPr lvl="1"/>
            <a:r>
              <a:rPr lang="en-US" dirty="0" err="1"/>
              <a:t>Eg</a:t>
            </a:r>
            <a:r>
              <a:rPr lang="en-US" dirty="0"/>
              <a:t>. NSF</a:t>
            </a:r>
          </a:p>
          <a:p>
            <a:pPr lvl="2"/>
            <a:r>
              <a:rPr lang="en-US" dirty="0"/>
              <a:t>Personal Statement </a:t>
            </a:r>
          </a:p>
          <a:p>
            <a:pPr lvl="2"/>
            <a:r>
              <a:rPr lang="en-US" dirty="0"/>
              <a:t>Research Strategy</a:t>
            </a:r>
          </a:p>
          <a:p>
            <a:pPr lvl="2"/>
            <a:r>
              <a:rPr lang="en-US" dirty="0"/>
              <a:t>Letter of support </a:t>
            </a:r>
          </a:p>
          <a:p>
            <a:pPr lvl="2"/>
            <a:r>
              <a:rPr lang="en-US" dirty="0"/>
              <a:t>Unofficial Transcript</a:t>
            </a:r>
          </a:p>
          <a:p>
            <a:r>
              <a:rPr lang="en-US" dirty="0"/>
              <a:t>Links:</a:t>
            </a:r>
          </a:p>
          <a:p>
            <a:pPr lvl="1"/>
            <a:r>
              <a:rPr lang="en-US" sz="1700" dirty="0">
                <a:hlinkClick r:id="rId3"/>
              </a:rPr>
              <a:t>https://www.nsfgrfp.org/applicants/application_components</a:t>
            </a:r>
            <a:endParaRPr lang="en-US" sz="1700" dirty="0"/>
          </a:p>
          <a:p>
            <a:pPr lvl="1"/>
            <a:r>
              <a:rPr lang="en-US" sz="1700" dirty="0"/>
              <a:t>https://www.womentechmakers.com/scholars </a:t>
            </a:r>
          </a:p>
          <a:p>
            <a:pPr lvl="1"/>
            <a:r>
              <a:rPr lang="en-US" sz="1700" dirty="0"/>
              <a:t>http://www.gmsp.org/scholar-portals/ </a:t>
            </a:r>
          </a:p>
          <a:p>
            <a:endParaRPr lang="en-US" dirty="0"/>
          </a:p>
        </p:txBody>
      </p:sp>
    </p:spTree>
    <p:extLst>
      <p:ext uri="{BB962C8B-B14F-4D97-AF65-F5344CB8AC3E}">
        <p14:creationId xmlns:p14="http://schemas.microsoft.com/office/powerpoint/2010/main" val="56983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Applications</a:t>
            </a:r>
          </a:p>
        </p:txBody>
      </p:sp>
      <p:sp>
        <p:nvSpPr>
          <p:cNvPr id="3" name="Content Placeholder 2"/>
          <p:cNvSpPr>
            <a:spLocks noGrp="1"/>
          </p:cNvSpPr>
          <p:nvPr>
            <p:ph idx="1"/>
          </p:nvPr>
        </p:nvSpPr>
        <p:spPr/>
        <p:txBody>
          <a:bodyPr/>
          <a:lstStyle/>
          <a:p>
            <a:r>
              <a:rPr lang="en-US" dirty="0"/>
              <a:t>Open: Beginning of September</a:t>
            </a:r>
          </a:p>
          <a:p>
            <a:pPr lvl="1"/>
            <a:r>
              <a:rPr lang="en-US" dirty="0"/>
              <a:t>Get basic information out of the way when you have time </a:t>
            </a:r>
          </a:p>
          <a:p>
            <a:r>
              <a:rPr lang="en-US" dirty="0"/>
              <a:t>Close: First week of December</a:t>
            </a:r>
          </a:p>
          <a:p>
            <a:r>
              <a:rPr lang="en-US" dirty="0"/>
              <a:t>Bulk of work should get done in October/ November and the summer before!</a:t>
            </a:r>
          </a:p>
          <a:p>
            <a:endParaRPr lang="en-US" dirty="0"/>
          </a:p>
        </p:txBody>
      </p:sp>
    </p:spTree>
    <p:extLst>
      <p:ext uri="{BB962C8B-B14F-4D97-AF65-F5344CB8AC3E}">
        <p14:creationId xmlns:p14="http://schemas.microsoft.com/office/powerpoint/2010/main" val="342741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Interviews</a:t>
            </a:r>
          </a:p>
        </p:txBody>
      </p:sp>
      <p:sp>
        <p:nvSpPr>
          <p:cNvPr id="3" name="Content Placeholder 2"/>
          <p:cNvSpPr>
            <a:spLocks noGrp="1"/>
          </p:cNvSpPr>
          <p:nvPr>
            <p:ph idx="1"/>
          </p:nvPr>
        </p:nvSpPr>
        <p:spPr/>
        <p:txBody>
          <a:bodyPr/>
          <a:lstStyle/>
          <a:p>
            <a:pPr marL="457200" indent="-457200">
              <a:buAutoNum type="arabicPeriod"/>
            </a:pPr>
            <a:r>
              <a:rPr lang="en-US" dirty="0"/>
              <a:t>Some schools it means you got in!</a:t>
            </a:r>
          </a:p>
          <a:p>
            <a:pPr marL="457200" indent="-457200">
              <a:buAutoNum type="arabicPeriod"/>
            </a:pPr>
            <a:r>
              <a:rPr lang="en-US" dirty="0"/>
              <a:t>Other schools actually treat it like an actual interview</a:t>
            </a:r>
          </a:p>
          <a:p>
            <a:pPr marL="457200" indent="-457200">
              <a:buAutoNum type="arabicPeriod"/>
            </a:pPr>
            <a:endParaRPr lang="en-US" dirty="0"/>
          </a:p>
          <a:p>
            <a:r>
              <a:rPr lang="en-US" dirty="0"/>
              <a:t>All schools just want to see if you can talk about the research you do comfortably </a:t>
            </a:r>
          </a:p>
        </p:txBody>
      </p:sp>
    </p:spTree>
    <p:extLst>
      <p:ext uri="{BB962C8B-B14F-4D97-AF65-F5344CB8AC3E}">
        <p14:creationId xmlns:p14="http://schemas.microsoft.com/office/powerpoint/2010/main" val="19531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Now What??</a:t>
            </a:r>
          </a:p>
        </p:txBody>
      </p:sp>
      <p:pic>
        <p:nvPicPr>
          <p:cNvPr id="1026" name="Picture 2" descr="https://media.tenor.co/images/9a7afda66cac38959be8b25794f2756b/raw"/>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6871" y="2815384"/>
            <a:ext cx="343852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5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790" y="556152"/>
            <a:ext cx="8430007" cy="5016758"/>
          </a:xfrm>
          <a:prstGeom prst="rect">
            <a:avLst/>
          </a:prstGeom>
        </p:spPr>
        <p:txBody>
          <a:bodyPr wrap="square">
            <a:spAutoFit/>
          </a:bodyPr>
          <a:lstStyle/>
          <a:p>
            <a:r>
              <a:rPr lang="en-US" sz="4000" dirty="0"/>
              <a:t>DISCLAIMER: We have not gotten into grad school yet. All opinions are our own, and have not been approved by any body. We think we’re smart, and we could be right. Probably, but maybe not. All information has been obtained by our own research, so we’re like 82.7% reliable</a:t>
            </a:r>
          </a:p>
        </p:txBody>
      </p:sp>
      <p:pic>
        <p:nvPicPr>
          <p:cNvPr id="2050" name="Picture 2" descr="Image result for discla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121" y="3437741"/>
            <a:ext cx="3875562" cy="342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01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Full Package</a:t>
            </a:r>
          </a:p>
        </p:txBody>
      </p:sp>
      <p:sp>
        <p:nvSpPr>
          <p:cNvPr id="3" name="Content Placeholder 2"/>
          <p:cNvSpPr>
            <a:spLocks noGrp="1"/>
          </p:cNvSpPr>
          <p:nvPr>
            <p:ph idx="1"/>
          </p:nvPr>
        </p:nvSpPr>
        <p:spPr>
          <a:xfrm>
            <a:off x="2933700" y="2438400"/>
            <a:ext cx="8770571" cy="4141304"/>
          </a:xfrm>
        </p:spPr>
        <p:txBody>
          <a:bodyPr>
            <a:normAutofit fontScale="92500" lnSpcReduction="10000"/>
          </a:bodyPr>
          <a:lstStyle/>
          <a:p>
            <a:pPr marL="457200" indent="-457200">
              <a:buFont typeface="+mj-lt"/>
              <a:buAutoNum type="arabicPeriod"/>
            </a:pPr>
            <a:r>
              <a:rPr lang="en-US" dirty="0"/>
              <a:t>Research Experience</a:t>
            </a:r>
          </a:p>
          <a:p>
            <a:pPr marL="457200" indent="-457200">
              <a:buFont typeface="+mj-lt"/>
              <a:buAutoNum type="arabicPeriod"/>
            </a:pPr>
            <a:r>
              <a:rPr lang="en-US" dirty="0"/>
              <a:t>A whole lot of planning</a:t>
            </a:r>
          </a:p>
          <a:p>
            <a:pPr marL="457200" indent="-457200">
              <a:buFont typeface="+mj-lt"/>
              <a:buAutoNum type="arabicPeriod"/>
            </a:pPr>
            <a:r>
              <a:rPr lang="en-US" dirty="0"/>
              <a:t>Letters of Recommendation</a:t>
            </a:r>
          </a:p>
          <a:p>
            <a:pPr marL="457200" indent="-457200">
              <a:buFont typeface="+mj-lt"/>
              <a:buAutoNum type="arabicPeriod"/>
            </a:pPr>
            <a:r>
              <a:rPr lang="en-US" dirty="0"/>
              <a:t>Personal Statement</a:t>
            </a:r>
          </a:p>
          <a:p>
            <a:pPr marL="457200" indent="-457200">
              <a:buFont typeface="+mj-lt"/>
              <a:buAutoNum type="arabicPeriod"/>
            </a:pPr>
            <a:r>
              <a:rPr lang="en-US" dirty="0"/>
              <a:t>GRE’s</a:t>
            </a:r>
          </a:p>
          <a:p>
            <a:pPr marL="457200" indent="-457200">
              <a:buFont typeface="+mj-lt"/>
              <a:buAutoNum type="arabicPeriod"/>
            </a:pPr>
            <a:r>
              <a:rPr lang="en-US" dirty="0"/>
              <a:t>Resume</a:t>
            </a:r>
          </a:p>
          <a:p>
            <a:pPr marL="457200" indent="-457200">
              <a:buFont typeface="+mj-lt"/>
              <a:buAutoNum type="arabicPeriod"/>
            </a:pPr>
            <a:r>
              <a:rPr lang="en-US" dirty="0"/>
              <a:t>Publications</a:t>
            </a:r>
          </a:p>
          <a:p>
            <a:pPr marL="457200" indent="-457200">
              <a:buFont typeface="+mj-lt"/>
              <a:buAutoNum type="arabicPeriod"/>
            </a:pPr>
            <a:r>
              <a:rPr lang="en-US" dirty="0"/>
              <a:t>Poster Presentations</a:t>
            </a:r>
          </a:p>
          <a:p>
            <a:pPr marL="457200" indent="-457200">
              <a:buFont typeface="+mj-lt"/>
              <a:buAutoNum type="arabicPeriod"/>
            </a:pPr>
            <a:r>
              <a:rPr lang="en-US" dirty="0"/>
              <a:t>Applications</a:t>
            </a:r>
          </a:p>
          <a:p>
            <a:pPr marL="457200" indent="-457200">
              <a:buFont typeface="+mj-lt"/>
              <a:buAutoNum type="arabicPeriod"/>
            </a:pPr>
            <a:r>
              <a:rPr lang="en-US" dirty="0"/>
              <a:t>Interviews</a:t>
            </a:r>
          </a:p>
          <a:p>
            <a:pPr marL="457200" indent="-457200">
              <a:buFont typeface="+mj-lt"/>
              <a:buAutoNum type="arabicPeriod"/>
            </a:pPr>
            <a:endParaRPr lang="en-US" dirty="0"/>
          </a:p>
        </p:txBody>
      </p:sp>
    </p:spTree>
    <p:extLst>
      <p:ext uri="{BB962C8B-B14F-4D97-AF65-F5344CB8AC3E}">
        <p14:creationId xmlns:p14="http://schemas.microsoft.com/office/powerpoint/2010/main" val="382886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Research Experience </a:t>
            </a:r>
          </a:p>
        </p:txBody>
      </p:sp>
      <p:sp>
        <p:nvSpPr>
          <p:cNvPr id="3" name="Content Placeholder 2"/>
          <p:cNvSpPr>
            <a:spLocks noGrp="1"/>
          </p:cNvSpPr>
          <p:nvPr>
            <p:ph idx="1"/>
          </p:nvPr>
        </p:nvSpPr>
        <p:spPr/>
        <p:txBody>
          <a:bodyPr>
            <a:normAutofit fontScale="92500"/>
          </a:bodyPr>
          <a:lstStyle/>
          <a:p>
            <a:r>
              <a:rPr lang="en-US" sz="1800" dirty="0"/>
              <a:t>At least 2 years of research experience (the more the merrier)</a:t>
            </a:r>
          </a:p>
          <a:p>
            <a:r>
              <a:rPr lang="en-US" sz="1800" dirty="0"/>
              <a:t>At the latest - end of sophomore year</a:t>
            </a:r>
          </a:p>
          <a:p>
            <a:pPr lvl="1"/>
            <a:r>
              <a:rPr lang="en-US" dirty="0"/>
              <a:t>Find out where the openings are (seniors that are graduating, labs that are starting up)</a:t>
            </a:r>
          </a:p>
          <a:p>
            <a:pPr lvl="1"/>
            <a:r>
              <a:rPr lang="en-US" dirty="0"/>
              <a:t>Go to website of places you’ve heard, and start searching for topics you are interested in</a:t>
            </a:r>
          </a:p>
          <a:p>
            <a:pPr lvl="1"/>
            <a:r>
              <a:rPr lang="en-US" dirty="0"/>
              <a:t>Email prof and include</a:t>
            </a:r>
          </a:p>
          <a:p>
            <a:pPr lvl="2"/>
            <a:r>
              <a:rPr lang="en-US" sz="1800" i="0" dirty="0"/>
              <a:t>Who you?</a:t>
            </a:r>
          </a:p>
          <a:p>
            <a:pPr lvl="2"/>
            <a:r>
              <a:rPr lang="en-US" sz="1800" i="0" dirty="0"/>
              <a:t>Why their lab?</a:t>
            </a:r>
          </a:p>
          <a:p>
            <a:pPr lvl="2"/>
            <a:r>
              <a:rPr lang="en-US" sz="1800" i="0" dirty="0"/>
              <a:t>Resume</a:t>
            </a:r>
          </a:p>
        </p:txBody>
      </p:sp>
    </p:spTree>
    <p:extLst>
      <p:ext uri="{BB962C8B-B14F-4D97-AF65-F5344CB8AC3E}">
        <p14:creationId xmlns:p14="http://schemas.microsoft.com/office/powerpoint/2010/main" val="326854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Research Experience </a:t>
            </a:r>
          </a:p>
        </p:txBody>
      </p:sp>
      <p:sp>
        <p:nvSpPr>
          <p:cNvPr id="3" name="Content Placeholder 2"/>
          <p:cNvSpPr>
            <a:spLocks noGrp="1"/>
          </p:cNvSpPr>
          <p:nvPr>
            <p:ph idx="1"/>
          </p:nvPr>
        </p:nvSpPr>
        <p:spPr/>
        <p:txBody>
          <a:bodyPr/>
          <a:lstStyle/>
          <a:p>
            <a:r>
              <a:rPr lang="en-US" sz="1800" dirty="0"/>
              <a:t>Not JUST Umass Boston, or even academia</a:t>
            </a:r>
          </a:p>
          <a:p>
            <a:pPr lvl="1"/>
            <a:r>
              <a:rPr lang="en-US" sz="1600" dirty="0"/>
              <a:t>Harvard Med, Tufts Med, BU, Brigham and Women’s, Longwood campus</a:t>
            </a:r>
          </a:p>
          <a:p>
            <a:r>
              <a:rPr lang="en-US" sz="1800" dirty="0"/>
              <a:t>Industry is another option</a:t>
            </a:r>
          </a:p>
          <a:p>
            <a:pPr lvl="1"/>
            <a:r>
              <a:rPr lang="en-US" dirty="0"/>
              <a:t>Novartis: </a:t>
            </a:r>
            <a:r>
              <a:rPr lang="en-US" dirty="0">
                <a:hlinkClick r:id="rId2"/>
              </a:rPr>
              <a:t>https://www.nibr.com/careers/students-scholars</a:t>
            </a:r>
            <a:endParaRPr lang="en-US" dirty="0"/>
          </a:p>
          <a:p>
            <a:pPr lvl="1"/>
            <a:r>
              <a:rPr lang="en-US" dirty="0"/>
              <a:t>Genzyme: </a:t>
            </a:r>
            <a:r>
              <a:rPr lang="en-US" dirty="0">
                <a:hlinkClick r:id="rId3"/>
              </a:rPr>
              <a:t>https://www.sanofigenzyme.com/careers/job-search/opportunities-for-students.aspx</a:t>
            </a:r>
            <a:endParaRPr lang="en-US" dirty="0"/>
          </a:p>
          <a:p>
            <a:pPr lvl="1"/>
            <a:r>
              <a:rPr lang="en-US" dirty="0"/>
              <a:t>Pfizer: </a:t>
            </a:r>
            <a:r>
              <a:rPr lang="en-US" dirty="0">
                <a:hlinkClick r:id="rId4"/>
              </a:rPr>
              <a:t>http://pfizercareers.com/student-programs</a:t>
            </a:r>
            <a:endParaRPr lang="en-US" dirty="0"/>
          </a:p>
          <a:p>
            <a:pPr lvl="1"/>
            <a:r>
              <a:rPr lang="en-US" dirty="0"/>
              <a:t>Others include Takeda, Biogen, Bayer, Roche, AstraZeneca, Merck &amp; Co, Johnson &amp; Johnson…</a:t>
            </a:r>
          </a:p>
        </p:txBody>
      </p:sp>
    </p:spTree>
    <p:extLst>
      <p:ext uri="{BB962C8B-B14F-4D97-AF65-F5344CB8AC3E}">
        <p14:creationId xmlns:p14="http://schemas.microsoft.com/office/powerpoint/2010/main" val="55676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Planning</a:t>
            </a:r>
          </a:p>
        </p:txBody>
      </p:sp>
      <p:sp>
        <p:nvSpPr>
          <p:cNvPr id="3" name="Content Placeholder 2"/>
          <p:cNvSpPr>
            <a:spLocks noGrp="1"/>
          </p:cNvSpPr>
          <p:nvPr>
            <p:ph idx="1"/>
          </p:nvPr>
        </p:nvSpPr>
        <p:spPr>
          <a:xfrm>
            <a:off x="3049315" y="2480440"/>
            <a:ext cx="8474630" cy="4020567"/>
          </a:xfrm>
        </p:spPr>
        <p:txBody>
          <a:bodyPr>
            <a:normAutofit/>
          </a:bodyPr>
          <a:lstStyle/>
          <a:p>
            <a:r>
              <a:rPr lang="en-US" dirty="0"/>
              <a:t>Summer before applying:</a:t>
            </a:r>
          </a:p>
          <a:p>
            <a:pPr lvl="1"/>
            <a:r>
              <a:rPr lang="en-US" dirty="0"/>
              <a:t>Make list of possible grad schools</a:t>
            </a:r>
          </a:p>
          <a:p>
            <a:pPr lvl="1"/>
            <a:r>
              <a:rPr lang="en-US" dirty="0"/>
              <a:t>Specific labs that are interesting to you</a:t>
            </a:r>
          </a:p>
          <a:p>
            <a:pPr lvl="2"/>
            <a:r>
              <a:rPr lang="en-US" sz="1800" dirty="0"/>
              <a:t>5-10 labs that you’re interested in</a:t>
            </a:r>
          </a:p>
          <a:p>
            <a:r>
              <a:rPr lang="en-US" dirty="0"/>
              <a:t>Location and programs:</a:t>
            </a:r>
          </a:p>
          <a:p>
            <a:pPr lvl="1"/>
            <a:r>
              <a:rPr lang="en-US" dirty="0"/>
              <a:t>Most important factors when applying</a:t>
            </a:r>
          </a:p>
          <a:p>
            <a:pPr marL="0" indent="0">
              <a:buNone/>
            </a:pPr>
            <a:r>
              <a:rPr lang="en-US" dirty="0"/>
              <a:t> </a:t>
            </a:r>
          </a:p>
        </p:txBody>
      </p:sp>
    </p:spTree>
    <p:extLst>
      <p:ext uri="{BB962C8B-B14F-4D97-AF65-F5344CB8AC3E}">
        <p14:creationId xmlns:p14="http://schemas.microsoft.com/office/powerpoint/2010/main" val="9786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Letters of Recommendation</a:t>
            </a:r>
          </a:p>
        </p:txBody>
      </p:sp>
      <p:sp>
        <p:nvSpPr>
          <p:cNvPr id="3" name="Content Placeholder 2"/>
          <p:cNvSpPr>
            <a:spLocks noGrp="1"/>
          </p:cNvSpPr>
          <p:nvPr>
            <p:ph idx="1"/>
          </p:nvPr>
        </p:nvSpPr>
        <p:spPr>
          <a:xfrm>
            <a:off x="2525624" y="2453137"/>
            <a:ext cx="9321820" cy="4109545"/>
          </a:xfrm>
        </p:spPr>
        <p:txBody>
          <a:bodyPr>
            <a:normAutofit fontScale="92500"/>
          </a:bodyPr>
          <a:lstStyle/>
          <a:p>
            <a:r>
              <a:rPr lang="en-US" dirty="0"/>
              <a:t>Usually want 2-4</a:t>
            </a:r>
          </a:p>
          <a:p>
            <a:pPr lvl="1"/>
            <a:r>
              <a:rPr lang="en-US" dirty="0"/>
              <a:t>Ask 5, so you can have options</a:t>
            </a:r>
          </a:p>
          <a:p>
            <a:pPr lvl="1"/>
            <a:r>
              <a:rPr lang="en-US" dirty="0"/>
              <a:t>PI/Research Mentor</a:t>
            </a:r>
          </a:p>
          <a:p>
            <a:pPr lvl="1"/>
            <a:r>
              <a:rPr lang="en-US" dirty="0"/>
              <a:t>Advisor </a:t>
            </a:r>
          </a:p>
          <a:p>
            <a:pPr lvl="1"/>
            <a:r>
              <a:rPr lang="en-US" dirty="0"/>
              <a:t>Academic Professors (within your field)</a:t>
            </a:r>
          </a:p>
          <a:p>
            <a:pPr lvl="1"/>
            <a:r>
              <a:rPr lang="en-US" dirty="0"/>
              <a:t>Research mentor</a:t>
            </a:r>
          </a:p>
          <a:p>
            <a:r>
              <a:rPr lang="en-US" dirty="0"/>
              <a:t>Ask within first week of semester, gives them time to write </a:t>
            </a:r>
          </a:p>
          <a:p>
            <a:r>
              <a:rPr lang="en-US" dirty="0"/>
              <a:t>Remind them 2-3 weeks before deadline, because they probably haven't written it yet</a:t>
            </a:r>
          </a:p>
          <a:p>
            <a:r>
              <a:rPr lang="en-US" dirty="0"/>
              <a:t>Make sure you provide their information in the application ahead of time, so that they have time to get them in</a:t>
            </a:r>
          </a:p>
        </p:txBody>
      </p:sp>
    </p:spTree>
    <p:extLst>
      <p:ext uri="{BB962C8B-B14F-4D97-AF65-F5344CB8AC3E}">
        <p14:creationId xmlns:p14="http://schemas.microsoft.com/office/powerpoint/2010/main" val="179191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Personal Statement</a:t>
            </a:r>
          </a:p>
        </p:txBody>
      </p:sp>
      <p:sp>
        <p:nvSpPr>
          <p:cNvPr id="3" name="Content Placeholder 2"/>
          <p:cNvSpPr>
            <a:spLocks noGrp="1"/>
          </p:cNvSpPr>
          <p:nvPr>
            <p:ph idx="1"/>
          </p:nvPr>
        </p:nvSpPr>
        <p:spPr/>
        <p:txBody>
          <a:bodyPr>
            <a:normAutofit lnSpcReduction="10000"/>
          </a:bodyPr>
          <a:lstStyle/>
          <a:p>
            <a:r>
              <a:rPr lang="en-US" dirty="0"/>
              <a:t>2 pages max, you should not be rambling</a:t>
            </a:r>
          </a:p>
          <a:p>
            <a:pPr lvl="1"/>
            <a:r>
              <a:rPr lang="en-US" dirty="0"/>
              <a:t>Check each application, some have specific requirements</a:t>
            </a:r>
          </a:p>
          <a:p>
            <a:r>
              <a:rPr lang="en-US" dirty="0"/>
              <a:t>P1: Who are you, why are you interested in this field, what drew you in</a:t>
            </a:r>
          </a:p>
          <a:p>
            <a:r>
              <a:rPr lang="en-US" dirty="0"/>
              <a:t>P2: What experience do you have, what qualifications? (your research)</a:t>
            </a:r>
          </a:p>
          <a:p>
            <a:r>
              <a:rPr lang="en-US" dirty="0"/>
              <a:t>P3: Future career goals, and how a graduate degree can get you there</a:t>
            </a:r>
          </a:p>
          <a:p>
            <a:r>
              <a:rPr lang="en-US" dirty="0"/>
              <a:t>P4: One paragraph specifically about the school you're applying to, why you want to go there. And the people you want to work with</a:t>
            </a:r>
          </a:p>
          <a:p>
            <a:r>
              <a:rPr lang="en-US" dirty="0"/>
              <a:t>Edit with an advisor, PI, grad student… </a:t>
            </a:r>
          </a:p>
          <a:p>
            <a:r>
              <a:rPr lang="en-US" dirty="0"/>
              <a:t>Feel of science article, but not too much jargon</a:t>
            </a:r>
          </a:p>
        </p:txBody>
      </p:sp>
    </p:spTree>
    <p:extLst>
      <p:ext uri="{BB962C8B-B14F-4D97-AF65-F5344CB8AC3E}">
        <p14:creationId xmlns:p14="http://schemas.microsoft.com/office/powerpoint/2010/main" val="3627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GRE’s</a:t>
            </a:r>
          </a:p>
        </p:txBody>
      </p:sp>
      <p:sp>
        <p:nvSpPr>
          <p:cNvPr id="3" name="Content Placeholder 2"/>
          <p:cNvSpPr>
            <a:spLocks noGrp="1"/>
          </p:cNvSpPr>
          <p:nvPr>
            <p:ph idx="1"/>
          </p:nvPr>
        </p:nvSpPr>
        <p:spPr>
          <a:xfrm>
            <a:off x="2663688" y="2295939"/>
            <a:ext cx="9040584" cy="3793965"/>
          </a:xfrm>
        </p:spPr>
        <p:txBody>
          <a:bodyPr>
            <a:normAutofit fontScale="92500" lnSpcReduction="10000"/>
          </a:bodyPr>
          <a:lstStyle/>
          <a:p>
            <a:r>
              <a:rPr lang="en-US" dirty="0"/>
              <a:t>3 months of studying</a:t>
            </a:r>
          </a:p>
          <a:p>
            <a:pPr lvl="1"/>
            <a:r>
              <a:rPr lang="en-US" dirty="0"/>
              <a:t>Kaplan Book!!!!!!</a:t>
            </a:r>
          </a:p>
          <a:p>
            <a:pPr lvl="1"/>
            <a:r>
              <a:rPr lang="en-US" dirty="0"/>
              <a:t>Begin in the summer- Scores are good for 5 years!</a:t>
            </a:r>
          </a:p>
          <a:p>
            <a:pPr lvl="1"/>
            <a:r>
              <a:rPr lang="en-US" dirty="0"/>
              <a:t>I took them:</a:t>
            </a:r>
          </a:p>
          <a:p>
            <a:pPr lvl="2"/>
            <a:r>
              <a:rPr lang="en-US" dirty="0"/>
              <a:t>1</a:t>
            </a:r>
            <a:r>
              <a:rPr lang="en-US" baseline="30000" dirty="0"/>
              <a:t>st</a:t>
            </a:r>
            <a:r>
              <a:rPr lang="en-US" dirty="0"/>
              <a:t>-end of summer</a:t>
            </a:r>
          </a:p>
          <a:p>
            <a:pPr lvl="2"/>
            <a:r>
              <a:rPr lang="en-US" dirty="0"/>
              <a:t>2</a:t>
            </a:r>
            <a:r>
              <a:rPr lang="en-US" baseline="30000" dirty="0"/>
              <a:t>nd</a:t>
            </a:r>
            <a:r>
              <a:rPr lang="en-US" dirty="0"/>
              <a:t>- end of October</a:t>
            </a:r>
          </a:p>
          <a:p>
            <a:r>
              <a:rPr lang="en-US" dirty="0"/>
              <a:t>Take more than once!</a:t>
            </a:r>
          </a:p>
          <a:p>
            <a:pPr lvl="1"/>
            <a:r>
              <a:rPr lang="en-US" dirty="0"/>
              <a:t>Once taken, must wait 21 days to take again</a:t>
            </a:r>
          </a:p>
          <a:p>
            <a:pPr lvl="1"/>
            <a:r>
              <a:rPr lang="en-US" dirty="0"/>
              <a:t>Takes 10-15 days for official results</a:t>
            </a:r>
          </a:p>
          <a:p>
            <a:pPr lvl="1"/>
            <a:r>
              <a:rPr lang="en-US" dirty="0"/>
              <a:t>super score</a:t>
            </a:r>
          </a:p>
        </p:txBody>
      </p:sp>
    </p:spTree>
    <p:extLst>
      <p:ext uri="{BB962C8B-B14F-4D97-AF65-F5344CB8AC3E}">
        <p14:creationId xmlns:p14="http://schemas.microsoft.com/office/powerpoint/2010/main" val="220374228"/>
      </p:ext>
    </p:extLst>
  </p:cSld>
  <p:clrMapOvr>
    <a:masterClrMapping/>
  </p:clrMapOvr>
</p:sld>
</file>

<file path=ppt/theme/theme1.xml><?xml version="1.0" encoding="utf-8"?>
<a:theme xmlns:a="http://schemas.openxmlformats.org/drawingml/2006/main" name="Theme1">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1557CE2-BA45-4771-BBF5-DF49BEFDBFD1}" vid="{DC57F192-8915-4102-ADA9-418BBEB8B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329</TotalTime>
  <Words>1076</Words>
  <Application>Microsoft Office PowerPoint</Application>
  <PresentationFormat>Widescreen</PresentationFormat>
  <Paragraphs>147</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Schoolbook</vt:lpstr>
      <vt:lpstr>Corbel</vt:lpstr>
      <vt:lpstr>Theme1</vt:lpstr>
      <vt:lpstr>How To Apply to Graduate School</vt:lpstr>
      <vt:lpstr>PowerPoint Presentation</vt:lpstr>
      <vt:lpstr>The Full Package</vt:lpstr>
      <vt:lpstr>1. Research Experience </vt:lpstr>
      <vt:lpstr>1. Research Experience </vt:lpstr>
      <vt:lpstr>2. Planning</vt:lpstr>
      <vt:lpstr>3. Letters of Recommendation</vt:lpstr>
      <vt:lpstr>4. Personal Statement</vt:lpstr>
      <vt:lpstr>5. GRE’s</vt:lpstr>
      <vt:lpstr>5a. GRE’s Breakdown </vt:lpstr>
      <vt:lpstr>5b. Subject GRE</vt:lpstr>
      <vt:lpstr>6. Resume</vt:lpstr>
      <vt:lpstr>7. Publications</vt:lpstr>
      <vt:lpstr>7. Poster Presentations</vt:lpstr>
      <vt:lpstr>8a. Fellowships</vt:lpstr>
      <vt:lpstr>8b. Pre-doctoral Fellowships</vt:lpstr>
      <vt:lpstr>9. Applications</vt:lpstr>
      <vt:lpstr>10. Interviews</vt:lpstr>
      <vt:lpstr>11. Now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to Graduate School</dc:title>
  <dc:creator>hgandevia</dc:creator>
  <cp:lastModifiedBy>Anjali Pandey</cp:lastModifiedBy>
  <cp:revision>26</cp:revision>
  <dcterms:created xsi:type="dcterms:W3CDTF">2016-11-03T16:45:11Z</dcterms:created>
  <dcterms:modified xsi:type="dcterms:W3CDTF">2016-11-14T20:04:18Z</dcterms:modified>
</cp:coreProperties>
</file>